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9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0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72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1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3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05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10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73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96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62A5-EB3D-4B9A-A910-AA349F654F75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9FFF-A508-49DB-B58C-758090999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74297" y="646185"/>
            <a:ext cx="62472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新型コロナウィルス感染症</a:t>
            </a:r>
            <a:r>
              <a:rPr lang="ja-JP" altLang="en-US" sz="14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により影響を受けている事業者の皆さまへ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06807" y="922842"/>
            <a:ext cx="696302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0">
                  <a:noFill/>
                </a:ln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利子・保証料を市が全額補助</a:t>
            </a:r>
            <a:endParaRPr lang="en-US" altLang="ja-JP" sz="4000" b="1" dirty="0" smtClean="0">
              <a:ln w="0">
                <a:noFill/>
              </a:ln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2867" y="1603802"/>
            <a:ext cx="68990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《</a:t>
            </a:r>
            <a:r>
              <a:rPr lang="ja-JP" altLang="en-US" sz="3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新型コロナウィルス対策資金</a:t>
            </a:r>
            <a:r>
              <a:rPr lang="en-US" altLang="ja-JP" sz="3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》</a:t>
            </a:r>
            <a:endParaRPr lang="ja-JP" altLang="en-US" sz="3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17557" y="2288384"/>
            <a:ext cx="6695066" cy="413585"/>
            <a:chOff x="162934" y="3246544"/>
            <a:chExt cx="6695066" cy="413585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62934" y="3246544"/>
              <a:ext cx="1355372" cy="404734"/>
              <a:chOff x="62516" y="3516748"/>
              <a:chExt cx="1405581" cy="404734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62516" y="3516748"/>
                <a:ext cx="1405581" cy="404734"/>
              </a:xfrm>
              <a:prstGeom prst="round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12725" y="3534449"/>
                <a:ext cx="1305165" cy="369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b="1" dirty="0" smtClean="0">
                    <a:ln w="10160">
                      <a:noFill/>
                      <a:prstDash val="solid"/>
                    </a:ln>
                    <a:solidFill>
                      <a:schemeClr val="bg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取 扱 期 間</a:t>
                </a:r>
                <a:endParaRPr lang="ja-JP" altLang="en-US" b="1" cap="none" spc="0" dirty="0">
                  <a:ln w="10160">
                    <a:noFill/>
                    <a:prstDash val="solid"/>
                  </a:ln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1303471" y="3260019"/>
              <a:ext cx="5554529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000" b="1" dirty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２０２２</a:t>
              </a:r>
              <a:r>
                <a:rPr lang="ja-JP" altLang="en-US" sz="16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年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４</a:t>
              </a:r>
              <a:r>
                <a:rPr lang="ja-JP" altLang="en-US" sz="16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月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１</a:t>
              </a:r>
              <a:r>
                <a:rPr lang="ja-JP" altLang="en-US" sz="16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日</a:t>
              </a:r>
              <a:r>
                <a:rPr lang="ja-JP" altLang="en-US" sz="2000" b="1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～</a:t>
              </a:r>
              <a:r>
                <a:rPr lang="ja-JP" altLang="en-US" sz="2000" b="1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２０２３</a:t>
              </a:r>
              <a:r>
                <a:rPr lang="ja-JP" altLang="en-US" sz="1600" b="1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年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３</a:t>
              </a:r>
              <a:r>
                <a:rPr lang="ja-JP" altLang="en-US" sz="16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月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３１</a:t>
              </a:r>
              <a:r>
                <a:rPr lang="ja-JP" altLang="en-US" sz="1600" b="1" dirty="0" smtClean="0">
                  <a:ln w="0">
                    <a:noFil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日</a:t>
              </a:r>
              <a:endParaRPr lang="ja-JP" altLang="en-US" sz="1600" b="1" cap="none" spc="0" dirty="0">
                <a:ln w="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162934" y="4743811"/>
            <a:ext cx="650748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ja-JP" altLang="en-US" cap="none" spc="0" dirty="0">
              <a:ln w="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11349" y="5114640"/>
            <a:ext cx="650748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ja-JP" altLang="en-US" b="1" cap="none" spc="0" dirty="0">
              <a:ln w="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29741" y="5189409"/>
            <a:ext cx="6555892" cy="1876423"/>
            <a:chOff x="109255" y="5719142"/>
            <a:chExt cx="6555892" cy="1876423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109255" y="5719142"/>
              <a:ext cx="6496946" cy="1876423"/>
              <a:chOff x="109255" y="5161272"/>
              <a:chExt cx="6496946" cy="1537738"/>
            </a:xfrm>
          </p:grpSpPr>
          <p:sp>
            <p:nvSpPr>
              <p:cNvPr id="24" name="角丸四角形 23"/>
              <p:cNvSpPr/>
              <p:nvPr/>
            </p:nvSpPr>
            <p:spPr>
              <a:xfrm>
                <a:off x="109255" y="5166814"/>
                <a:ext cx="6496946" cy="153219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09255" y="5161272"/>
                <a:ext cx="2407925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altLang="ja-JP" sz="2000" b="1" cap="none" spc="0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【</a:t>
                </a:r>
                <a:r>
                  <a:rPr lang="ja-JP" altLang="en-US" sz="2000" b="1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貸付条件</a:t>
                </a:r>
                <a:r>
                  <a:rPr lang="en-US" altLang="ja-JP" sz="2000" b="1" cap="none" spc="0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】</a:t>
                </a:r>
                <a:endParaRPr lang="ja-JP" altLang="en-US" sz="2000" b="1" cap="none" spc="0" dirty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57664" y="6053871"/>
              <a:ext cx="6507483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□限度額　　運転資金　５００万円</a:t>
              </a:r>
              <a:endParaRPr lang="en-US" altLang="ja-JP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□償還期限　</a:t>
              </a:r>
              <a:r>
                <a:rPr lang="ja-JP" altLang="en-US" b="1" u="sng" dirty="0" smtClean="0">
                  <a:ln w="0">
                    <a:noFill/>
                  </a:ln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７年以内</a:t>
              </a:r>
              <a:r>
                <a:rPr lang="ja-JP" altLang="en-US" sz="140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</a:t>
              </a:r>
              <a:r>
                <a:rPr lang="en-US" altLang="ja-JP" sz="140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40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金融機関の設定による）</a:t>
              </a:r>
              <a:endParaRPr lang="en-US" altLang="ja-JP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□利率　　　長期プライムレートと同率</a:t>
              </a:r>
              <a:endParaRPr lang="en-US" altLang="ja-JP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□保証　　　北海道信用保証協会の保証付き</a:t>
              </a:r>
              <a:endParaRPr lang="en-US" altLang="ja-JP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□据置期間　</a:t>
              </a:r>
              <a:r>
                <a:rPr lang="ja-JP" altLang="en-US" b="1" u="sng" dirty="0" smtClean="0">
                  <a:ln w="0">
                    <a:noFill/>
                  </a:ln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償還期限内において</a:t>
              </a:r>
              <a:r>
                <a:rPr lang="en-US" altLang="ja-JP" b="1" u="sng" dirty="0" smtClean="0">
                  <a:ln w="0">
                    <a:noFill/>
                  </a:ln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r>
                <a:rPr lang="ja-JP" altLang="en-US" b="1" u="sng" dirty="0" smtClean="0">
                  <a:ln w="0">
                    <a:noFill/>
                  </a:ln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年以内で設定可能</a:t>
              </a:r>
              <a:endParaRPr lang="en-US" altLang="ja-JP" b="1" u="sng" dirty="0" smtClean="0">
                <a:ln w="0">
                  <a:noFill/>
                </a:ln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41453" y="7312050"/>
            <a:ext cx="6706778" cy="1031050"/>
            <a:chOff x="126231" y="7004691"/>
            <a:chExt cx="6706778" cy="1031050"/>
          </a:xfrm>
        </p:grpSpPr>
        <p:sp>
          <p:nvSpPr>
            <p:cNvPr id="27" name="角丸四角形 26"/>
            <p:cNvSpPr/>
            <p:nvPr/>
          </p:nvSpPr>
          <p:spPr>
            <a:xfrm>
              <a:off x="126231" y="7004691"/>
              <a:ext cx="6496946" cy="97668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37943" y="7019407"/>
              <a:ext cx="414892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altLang="ja-JP" sz="2000" b="1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【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取扱金融機関</a:t>
              </a:r>
              <a:r>
                <a:rPr lang="en-US" altLang="ja-JP" sz="2000" b="1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/</a:t>
              </a:r>
              <a:r>
                <a:rPr lang="ja-JP" altLang="en-US" sz="2000" b="1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お申し込み先</a:t>
              </a:r>
              <a:r>
                <a:rPr lang="en-US" altLang="ja-JP" sz="2000" b="1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】</a:t>
              </a:r>
              <a:endParaRPr lang="ja-JP" altLang="en-US" sz="2000" b="1" cap="none" spc="0" dirty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25526" y="7389410"/>
              <a:ext cx="6507483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北洋銀行砂川支店、北海道銀行砂川支店、</a:t>
              </a:r>
              <a:endParaRPr lang="en-US" altLang="ja-JP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北門信用金庫砂川支店、空知商工信用組合砂川支店</a:t>
              </a:r>
              <a:endParaRPr lang="ja-JP" altLang="en-US" cap="none" spc="0" dirty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98717" y="8599037"/>
            <a:ext cx="650748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400" b="1" u="sng" cap="none" spc="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b="1" u="sng" cap="none" spc="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市が直接融資を行う制度ではありません。取扱金融機関や信用保証協会の事前審査があります。</a:t>
            </a:r>
            <a:endParaRPr lang="ja-JP" altLang="en-US" sz="1400" b="1" u="sng" cap="none" spc="0" dirty="0">
              <a:ln w="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2934" y="9170949"/>
            <a:ext cx="650748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40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お問合せ先　砂川市経済部商工労働観光課商工振興係</a:t>
            </a:r>
            <a:endParaRPr lang="en-US" altLang="ja-JP" sz="1400" dirty="0" smtClean="0">
              <a:ln w="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cap="none" spc="0" dirty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cap="none" spc="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☎０１２５－５</a:t>
            </a:r>
            <a:r>
              <a:rPr lang="ja-JP" altLang="en-US" sz="1400" dirty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lang="ja-JP" altLang="en-US" sz="1400" cap="none" spc="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－２１２１　✉</a:t>
            </a:r>
            <a:r>
              <a:rPr lang="en-US" altLang="ja-JP" sz="1400" cap="none" spc="0" dirty="0" smtClean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s-shinko@city.sunagawa.lg.jp</a:t>
            </a:r>
            <a:endParaRPr lang="ja-JP" altLang="en-US" sz="1400" cap="none" spc="0" dirty="0">
              <a:ln w="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29741" y="3061697"/>
            <a:ext cx="6508658" cy="2143711"/>
            <a:chOff x="114519" y="2988546"/>
            <a:chExt cx="6508658" cy="2143711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14519" y="2988546"/>
              <a:ext cx="6508658" cy="2143711"/>
              <a:chOff x="114519" y="2988546"/>
              <a:chExt cx="6508658" cy="2143711"/>
            </a:xfrm>
          </p:grpSpPr>
          <p:sp>
            <p:nvSpPr>
              <p:cNvPr id="15" name="角丸四角形 14"/>
              <p:cNvSpPr/>
              <p:nvPr/>
            </p:nvSpPr>
            <p:spPr>
              <a:xfrm>
                <a:off x="126231" y="2988546"/>
                <a:ext cx="6496946" cy="1906749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14519" y="3347153"/>
                <a:ext cx="6507483" cy="17851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ja-JP" altLang="en-US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□砂川市において１年以上の営業実績があり、市税の滞納が</a:t>
                </a:r>
                <a:endParaRPr lang="en-US" altLang="ja-JP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  <a:p>
                <a:r>
                  <a:rPr lang="ja-JP" altLang="en-US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　ない事業者</a:t>
                </a:r>
                <a:r>
                  <a:rPr lang="en-US" altLang="ja-JP" sz="1400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</a:t>
                </a:r>
                <a:r>
                  <a:rPr lang="ja-JP" altLang="en-US" sz="1400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個人事業主含む</a:t>
                </a:r>
                <a:r>
                  <a:rPr lang="en-US" altLang="ja-JP" sz="1400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)</a:t>
                </a:r>
              </a:p>
              <a:p>
                <a:r>
                  <a:rPr lang="ja-JP" altLang="en-US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□業種が北海道信用保証協会の保証対象業種であること</a:t>
                </a:r>
                <a:endParaRPr lang="en-US" altLang="ja-JP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  <a:p>
                <a:r>
                  <a:rPr lang="ja-JP" altLang="en-US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□新型コロナウィルス感染症の影響により直近１ヶ月の</a:t>
                </a:r>
                <a:r>
                  <a:rPr lang="ja-JP" altLang="en-US" u="sng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売上 </a:t>
                </a:r>
                <a:endParaRPr lang="en-US" altLang="ja-JP" u="sng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  <a:p>
                <a:r>
                  <a:rPr lang="ja-JP" altLang="en-US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　</a:t>
                </a:r>
                <a:r>
                  <a:rPr lang="ja-JP" altLang="en-US" u="sng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が前年同月と比較して</a:t>
                </a:r>
                <a:r>
                  <a:rPr lang="ja-JP" altLang="en-US" sz="2000" b="1" u="sng" dirty="0" smtClean="0">
                    <a:ln w="0">
                      <a:noFill/>
                    </a:ln>
                    <a:solidFill>
                      <a:srgbClr val="FF0000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５％以上</a:t>
                </a:r>
                <a:r>
                  <a:rPr lang="ja-JP" altLang="en-US" u="sng" dirty="0" smtClean="0">
                    <a:ln w="0">
                      <a:noFill/>
                    </a:ln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減少していること</a:t>
                </a:r>
                <a:endParaRPr lang="ja-JP" altLang="en-US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  <a:p>
                <a:endParaRPr lang="ja-JP" altLang="en-US" cap="none" spc="0" dirty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8" name="正方形/長方形 17"/>
            <p:cNvSpPr/>
            <p:nvPr/>
          </p:nvSpPr>
          <p:spPr>
            <a:xfrm>
              <a:off x="115692" y="2997398"/>
              <a:ext cx="189755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altLang="ja-JP" sz="2000" b="1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【</a:t>
              </a:r>
              <a:r>
                <a:rPr lang="ja-JP" altLang="en-US" sz="2000" b="1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主な要件</a:t>
              </a:r>
              <a:r>
                <a:rPr lang="en-US" altLang="ja-JP" sz="2000" b="1" cap="none" spc="0" dirty="0" smtClean="0">
                  <a:ln w="0">
                    <a:noFill/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】</a:t>
              </a:r>
              <a:endParaRPr lang="ja-JP" altLang="en-US" sz="2000" b="1" cap="none" spc="0" dirty="0">
                <a:ln w="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219937" y="75190"/>
            <a:ext cx="4265044" cy="523220"/>
            <a:chOff x="-2569236" y="1916418"/>
            <a:chExt cx="2536369" cy="523220"/>
          </a:xfrm>
        </p:grpSpPr>
        <p:sp>
          <p:nvSpPr>
            <p:cNvPr id="20" name="角丸四角形 19"/>
            <p:cNvSpPr/>
            <p:nvPr/>
          </p:nvSpPr>
          <p:spPr>
            <a:xfrm>
              <a:off x="-2569236" y="1952570"/>
              <a:ext cx="2536369" cy="45091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-2443458" y="1916418"/>
              <a:ext cx="23863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FF0000"/>
                  </a:solidFill>
                </a:rPr>
                <a:t>取扱期間延長・制度拡充</a:t>
              </a:r>
              <a:endParaRPr kumimoji="1" lang="ja-JP" altLang="en-US" sz="2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87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128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鎌田 陵平</dc:creator>
  <cp:lastModifiedBy>塚本　朝生</cp:lastModifiedBy>
  <cp:revision>27</cp:revision>
  <dcterms:created xsi:type="dcterms:W3CDTF">2020-04-02T01:05:41Z</dcterms:created>
  <dcterms:modified xsi:type="dcterms:W3CDTF">2022-03-31T06:56:22Z</dcterms:modified>
</cp:coreProperties>
</file>