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  <a:srgbClr val="FBFBFB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67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85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36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41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49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59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89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9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70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19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32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5775-C2FE-498C-819B-F879CB6BD089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7483-80B2-4ED0-B35D-9087C9683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75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94212"/>
              </p:ext>
            </p:extLst>
          </p:nvPr>
        </p:nvGraphicFramePr>
        <p:xfrm>
          <a:off x="141728" y="145974"/>
          <a:ext cx="9622544" cy="656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663">
                  <a:extLst>
                    <a:ext uri="{9D8B030D-6E8A-4147-A177-3AD203B41FA5}">
                      <a16:colId xmlns:a16="http://schemas.microsoft.com/office/drawing/2014/main" val="2080063604"/>
                    </a:ext>
                  </a:extLst>
                </a:gridCol>
                <a:gridCol w="3756609">
                  <a:extLst>
                    <a:ext uri="{9D8B030D-6E8A-4147-A177-3AD203B41FA5}">
                      <a16:colId xmlns:a16="http://schemas.microsoft.com/office/drawing/2014/main" val="3985804595"/>
                    </a:ext>
                  </a:extLst>
                </a:gridCol>
                <a:gridCol w="1608411">
                  <a:extLst>
                    <a:ext uri="{9D8B030D-6E8A-4147-A177-3AD203B41FA5}">
                      <a16:colId xmlns:a16="http://schemas.microsoft.com/office/drawing/2014/main" val="2005735014"/>
                    </a:ext>
                  </a:extLst>
                </a:gridCol>
                <a:gridCol w="3202861">
                  <a:extLst>
                    <a:ext uri="{9D8B030D-6E8A-4147-A177-3AD203B41FA5}">
                      <a16:colId xmlns:a16="http://schemas.microsoft.com/office/drawing/2014/main" val="3831501588"/>
                    </a:ext>
                  </a:extLst>
                </a:gridCol>
              </a:tblGrid>
              <a:tr h="5990084">
                <a:tc gridSpan="4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54497"/>
                  </a:ext>
                </a:extLst>
              </a:tr>
              <a:tr h="28798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砂川市</a:t>
                      </a:r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/>
                        <a:t>業務名：砂川市立保育所ＩＣＴ導入事業（</a:t>
                      </a:r>
                      <a:r>
                        <a:rPr kumimoji="1" lang="en-US" altLang="ja-JP" sz="1000" dirty="0" smtClean="0"/>
                        <a:t>Wi-Fi</a:t>
                      </a:r>
                      <a:r>
                        <a:rPr kumimoji="1" lang="ja-JP" altLang="en-US" sz="1000" dirty="0" smtClean="0"/>
                        <a:t>設置委託）</a:t>
                      </a:r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dirty="0" smtClean="0"/>
                        <a:t>図面番号</a:t>
                      </a:r>
                      <a:endParaRPr kumimoji="1" lang="en-US" altLang="ja-JP" sz="10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dirty="0" smtClean="0"/>
                        <a:t>01</a:t>
                      </a:r>
                      <a:endParaRPr kumimoji="1" lang="ja-JP" altLang="en-US" sz="1000" dirty="0"/>
                    </a:p>
                  </a:txBody>
                  <a:tcPr marL="74295" marR="74295" marT="37148" marB="3714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dirty="0" smtClean="0"/>
                        <a:t>図面名称</a:t>
                      </a:r>
                      <a:endParaRPr kumimoji="1" lang="en-US" altLang="ja-JP" sz="10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dirty="0" smtClean="0"/>
                        <a:t>砂川市立ひまわり保育園</a:t>
                      </a:r>
                    </a:p>
                  </a:txBody>
                  <a:tcPr marL="74295" marR="74295" marT="37148" marB="3714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770429"/>
                  </a:ext>
                </a:extLst>
              </a:tr>
              <a:tr h="2879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/>
                        <a:t>場　所：ひまわり保育園（砂川市東</a:t>
                      </a:r>
                      <a:r>
                        <a:rPr kumimoji="1" lang="en-US" altLang="ja-JP" sz="1000" dirty="0" smtClean="0"/>
                        <a:t>5</a:t>
                      </a:r>
                      <a:r>
                        <a:rPr kumimoji="1" lang="ja-JP" altLang="en-US" sz="1000" dirty="0" smtClean="0"/>
                        <a:t>条南</a:t>
                      </a:r>
                      <a:r>
                        <a:rPr kumimoji="1" lang="en-US" altLang="ja-JP" sz="1000" dirty="0" smtClean="0"/>
                        <a:t>11</a:t>
                      </a:r>
                      <a:r>
                        <a:rPr kumimoji="1" lang="ja-JP" altLang="en-US" sz="1000" dirty="0" smtClean="0"/>
                        <a:t>丁目</a:t>
                      </a:r>
                      <a:r>
                        <a:rPr kumimoji="1" lang="en-US" altLang="ja-JP" sz="1000" dirty="0" smtClean="0"/>
                        <a:t>3</a:t>
                      </a:r>
                      <a:r>
                        <a:rPr kumimoji="1" lang="ja-JP" altLang="en-US" sz="1000" dirty="0" smtClean="0"/>
                        <a:t>番</a:t>
                      </a:r>
                      <a:r>
                        <a:rPr kumimoji="1" lang="en-US" altLang="ja-JP" sz="1000" dirty="0" smtClean="0"/>
                        <a:t>5</a:t>
                      </a:r>
                      <a:r>
                        <a:rPr kumimoji="1" lang="ja-JP" altLang="en-US" sz="1000" dirty="0" smtClean="0"/>
                        <a:t>号）</a:t>
                      </a:r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6888"/>
                  </a:ext>
                </a:extLst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2" b="98923" l="730" r="96559">
                        <a14:foregroundMark x1="13347" y1="4615" x2="13347" y2="4615"/>
                        <a14:foregroundMark x1="4797" y1="15692" x2="4797" y2="15692"/>
                        <a14:foregroundMark x1="1773" y1="46154" x2="1773" y2="46154"/>
                        <a14:foregroundMark x1="938" y1="99692" x2="938" y2="99692"/>
                        <a14:foregroundMark x1="98123" y1="82923" x2="98123" y2="82923"/>
                        <a14:foregroundMark x1="90407" y1="90923" x2="90407" y2="90923"/>
                        <a14:foregroundMark x1="90407" y1="96462" x2="90407" y2="96462"/>
                        <a14:foregroundMark x1="93431" y1="75231" x2="93431" y2="75231"/>
                        <a14:foregroundMark x1="95829" y1="60923" x2="95829" y2="60923"/>
                        <a14:foregroundMark x1="96559" y1="43077" x2="96559" y2="43077"/>
                        <a14:foregroundMark x1="95203" y1="30154" x2="95203" y2="30154"/>
                        <a14:foregroundMark x1="93848" y1="23385" x2="93848" y2="23385"/>
                        <a14:foregroundMark x1="93326" y1="14154" x2="93326" y2="14154"/>
                        <a14:foregroundMark x1="75495" y1="8769" x2="75495" y2="8769"/>
                        <a14:foregroundMark x1="60271" y1="35846" x2="60271" y2="35846"/>
                        <a14:foregroundMark x1="51199" y1="46923" x2="50261" y2="47077"/>
                        <a14:foregroundMark x1="32742" y1="63846" x2="32742" y2="63846"/>
                        <a14:foregroundMark x1="30865" y1="71692" x2="30865" y2="71692"/>
                        <a14:foregroundMark x1="25443" y1="39846" x2="25443" y2="39846"/>
                        <a14:foregroundMark x1="29510" y1="29692" x2="30761" y2="29538"/>
                        <a14:foregroundMark x1="56934" y1="24154" x2="56934" y2="24154"/>
                        <a14:foregroundMark x1="39729" y1="24154" x2="39729" y2="24154"/>
                        <a14:foregroundMark x1="24609" y1="22308" x2="24609" y2="22308"/>
                        <a14:foregroundMark x1="20229" y1="23846" x2="20229" y2="23846"/>
                        <a14:foregroundMark x1="18665" y1="59538" x2="18874" y2="60462"/>
                        <a14:foregroundMark x1="33577" y1="98923" x2="33577" y2="98308"/>
                        <a14:foregroundMark x1="45985" y1="96154" x2="46924" y2="96154"/>
                        <a14:foregroundMark x1="69656" y1="96154" x2="69656" y2="96154"/>
                        <a14:foregroundMark x1="77685" y1="93692" x2="77685" y2="93692"/>
                        <a14:backgroundMark x1="93326" y1="91692" x2="93326" y2="91692"/>
                        <a14:backgroundMark x1="97497" y1="93231" x2="97497" y2="93231"/>
                        <a14:backgroundMark x1="98123" y1="93077" x2="98123" y2="93846"/>
                        <a14:backgroundMark x1="98227" y1="98154" x2="98227" y2="98154"/>
                        <a14:backgroundMark x1="95725" y1="91077" x2="95725" y2="91077"/>
                        <a14:backgroundMark x1="95203" y1="89692" x2="95203" y2="89692"/>
                        <a14:backgroundMark x1="92805" y1="89231" x2="92805" y2="89231"/>
                        <a14:backgroundMark x1="98227" y1="90308" x2="98227" y2="90308"/>
                        <a14:backgroundMark x1="91971" y1="88923" x2="91971" y2="88923"/>
                        <a14:backgroundMark x1="92075" y1="90615" x2="92075" y2="9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9" y="437071"/>
            <a:ext cx="8023066" cy="5437949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>
            <a:off x="2057400" y="2617468"/>
            <a:ext cx="4297680" cy="2658784"/>
          </a:xfrm>
          <a:custGeom>
            <a:avLst/>
            <a:gdLst>
              <a:gd name="connsiteX0" fmla="*/ 0 w 4281430"/>
              <a:gd name="connsiteY0" fmla="*/ 0 h 2658784"/>
              <a:gd name="connsiteX1" fmla="*/ 2544070 w 4281430"/>
              <a:gd name="connsiteY1" fmla="*/ 0 h 2658784"/>
              <a:gd name="connsiteX2" fmla="*/ 2544070 w 4281430"/>
              <a:gd name="connsiteY2" fmla="*/ 640081 h 2658784"/>
              <a:gd name="connsiteX3" fmla="*/ 3340171 w 4281430"/>
              <a:gd name="connsiteY3" fmla="*/ 640081 h 2658784"/>
              <a:gd name="connsiteX4" fmla="*/ 3340171 w 4281430"/>
              <a:gd name="connsiteY4" fmla="*/ 0 h 2658784"/>
              <a:gd name="connsiteX5" fmla="*/ 4281430 w 4281430"/>
              <a:gd name="connsiteY5" fmla="*/ 0 h 2658784"/>
              <a:gd name="connsiteX6" fmla="*/ 4281430 w 4281430"/>
              <a:gd name="connsiteY6" fmla="*/ 640081 h 2658784"/>
              <a:gd name="connsiteX7" fmla="*/ 3679891 w 4281430"/>
              <a:gd name="connsiteY7" fmla="*/ 640081 h 2658784"/>
              <a:gd name="connsiteX8" fmla="*/ 3679891 w 4281430"/>
              <a:gd name="connsiteY8" fmla="*/ 1680212 h 2658784"/>
              <a:gd name="connsiteX9" fmla="*/ 2544070 w 4281430"/>
              <a:gd name="connsiteY9" fmla="*/ 1680212 h 2658784"/>
              <a:gd name="connsiteX10" fmla="*/ 2544070 w 4281430"/>
              <a:gd name="connsiteY10" fmla="*/ 1680211 h 2658784"/>
              <a:gd name="connsiteX11" fmla="*/ 450475 w 4281430"/>
              <a:gd name="connsiteY11" fmla="*/ 1680211 h 2658784"/>
              <a:gd name="connsiteX12" fmla="*/ 450475 w 4281430"/>
              <a:gd name="connsiteY12" fmla="*/ 2658784 h 2658784"/>
              <a:gd name="connsiteX13" fmla="*/ 0 w 4281430"/>
              <a:gd name="connsiteY13" fmla="*/ 2658784 h 2658784"/>
              <a:gd name="connsiteX14" fmla="*/ 0 w 4281430"/>
              <a:gd name="connsiteY14" fmla="*/ 1680211 h 265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81430" h="2658784">
                <a:moveTo>
                  <a:pt x="0" y="0"/>
                </a:moveTo>
                <a:lnTo>
                  <a:pt x="2544070" y="0"/>
                </a:lnTo>
                <a:lnTo>
                  <a:pt x="2544070" y="640081"/>
                </a:lnTo>
                <a:lnTo>
                  <a:pt x="3340171" y="640081"/>
                </a:lnTo>
                <a:lnTo>
                  <a:pt x="3340171" y="0"/>
                </a:lnTo>
                <a:lnTo>
                  <a:pt x="4281430" y="0"/>
                </a:lnTo>
                <a:lnTo>
                  <a:pt x="4281430" y="640081"/>
                </a:lnTo>
                <a:lnTo>
                  <a:pt x="3679891" y="640081"/>
                </a:lnTo>
                <a:lnTo>
                  <a:pt x="3679891" y="1680212"/>
                </a:lnTo>
                <a:lnTo>
                  <a:pt x="2544070" y="1680212"/>
                </a:lnTo>
                <a:lnTo>
                  <a:pt x="2544070" y="1680211"/>
                </a:lnTo>
                <a:lnTo>
                  <a:pt x="450475" y="1680211"/>
                </a:lnTo>
                <a:lnTo>
                  <a:pt x="450475" y="2658784"/>
                </a:lnTo>
                <a:lnTo>
                  <a:pt x="0" y="2658784"/>
                </a:lnTo>
                <a:lnTo>
                  <a:pt x="0" y="1680211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862605" y="1853051"/>
            <a:ext cx="1799795" cy="322387"/>
          </a:xfrm>
          <a:prstGeom prst="rect">
            <a:avLst/>
          </a:prstGeom>
          <a:solidFill>
            <a:srgbClr val="FFC000">
              <a:alpha val="3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無線を届ける領域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98474"/>
              </p:ext>
            </p:extLst>
          </p:nvPr>
        </p:nvGraphicFramePr>
        <p:xfrm>
          <a:off x="696877" y="771270"/>
          <a:ext cx="2879999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53">
                  <a:extLst>
                    <a:ext uri="{9D8B030D-6E8A-4147-A177-3AD203B41FA5}">
                      <a16:colId xmlns:a16="http://schemas.microsoft.com/office/drawing/2014/main" val="1998645221"/>
                    </a:ext>
                  </a:extLst>
                </a:gridCol>
                <a:gridCol w="822482">
                  <a:extLst>
                    <a:ext uri="{9D8B030D-6E8A-4147-A177-3AD203B41FA5}">
                      <a16:colId xmlns:a16="http://schemas.microsoft.com/office/drawing/2014/main" val="442704141"/>
                    </a:ext>
                  </a:extLst>
                </a:gridCol>
                <a:gridCol w="822482">
                  <a:extLst>
                    <a:ext uri="{9D8B030D-6E8A-4147-A177-3AD203B41FA5}">
                      <a16:colId xmlns:a16="http://schemas.microsoft.com/office/drawing/2014/main" val="2468806284"/>
                    </a:ext>
                  </a:extLst>
                </a:gridCol>
                <a:gridCol w="822482">
                  <a:extLst>
                    <a:ext uri="{9D8B030D-6E8A-4147-A177-3AD203B41FA5}">
                      <a16:colId xmlns:a16="http://schemas.microsoft.com/office/drawing/2014/main" val="32809545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機器名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調達対象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給電方法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13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①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ONU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×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（既設）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コンセント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509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②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ルータ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コンセント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74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③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スイッチ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コンセント</a:t>
                      </a:r>
                      <a:endParaRPr kumimoji="1" lang="en-US" altLang="ja-JP" sz="800" b="1" dirty="0" smtClean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2959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④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無線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AP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237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⑤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無線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AP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23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⑥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無線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AP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22729"/>
                  </a:ext>
                </a:extLst>
              </a:tr>
            </a:tbl>
          </a:graphicData>
        </a:graphic>
      </p:graphicFrame>
      <p:cxnSp>
        <p:nvCxnSpPr>
          <p:cNvPr id="45" name="直線コネクタ 44"/>
          <p:cNvCxnSpPr>
            <a:stCxn id="27" idx="1"/>
            <a:endCxn id="55" idx="3"/>
          </p:cNvCxnSpPr>
          <p:nvPr/>
        </p:nvCxnSpPr>
        <p:spPr>
          <a:xfrm flipH="1">
            <a:off x="4512760" y="3658711"/>
            <a:ext cx="46654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26" idx="0"/>
            <a:endCxn id="27" idx="2"/>
          </p:cNvCxnSpPr>
          <p:nvPr/>
        </p:nvCxnSpPr>
        <p:spPr>
          <a:xfrm flipV="1">
            <a:off x="5087306" y="3766711"/>
            <a:ext cx="0" cy="830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>
            <a:spLocks noChangeAspect="1"/>
          </p:cNvSpPr>
          <p:nvPr/>
        </p:nvSpPr>
        <p:spPr>
          <a:xfrm>
            <a:off x="5272994" y="3849806"/>
            <a:ext cx="216000" cy="21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①</a:t>
            </a:r>
            <a:endParaRPr kumimoji="1" lang="ja-JP" altLang="en-US" sz="1000" b="1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6" name="正方形/長方形 25"/>
          <p:cNvSpPr>
            <a:spLocks noChangeAspect="1"/>
          </p:cNvSpPr>
          <p:nvPr/>
        </p:nvSpPr>
        <p:spPr>
          <a:xfrm>
            <a:off x="4979306" y="3849806"/>
            <a:ext cx="216000" cy="216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②</a:t>
            </a:r>
          </a:p>
        </p:txBody>
      </p:sp>
      <p:sp>
        <p:nvSpPr>
          <p:cNvPr id="27" name="正方形/長方形 26"/>
          <p:cNvSpPr>
            <a:spLocks noChangeAspect="1"/>
          </p:cNvSpPr>
          <p:nvPr/>
        </p:nvSpPr>
        <p:spPr>
          <a:xfrm>
            <a:off x="4979306" y="3550711"/>
            <a:ext cx="216000" cy="21600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③</a:t>
            </a:r>
            <a:endParaRPr kumimoji="1" lang="ja-JP" altLang="en-US" sz="1000" b="1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cxnSp>
        <p:nvCxnSpPr>
          <p:cNvPr id="30" name="直線コネクタ 29"/>
          <p:cNvCxnSpPr>
            <a:stCxn id="26" idx="3"/>
            <a:endCxn id="7" idx="1"/>
          </p:cNvCxnSpPr>
          <p:nvPr/>
        </p:nvCxnSpPr>
        <p:spPr>
          <a:xfrm>
            <a:off x="5195306" y="3957806"/>
            <a:ext cx="776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カギ線コネクタ 32"/>
          <p:cNvCxnSpPr>
            <a:stCxn id="27" idx="3"/>
            <a:endCxn id="56" idx="2"/>
          </p:cNvCxnSpPr>
          <p:nvPr/>
        </p:nvCxnSpPr>
        <p:spPr>
          <a:xfrm flipV="1">
            <a:off x="5195306" y="3141594"/>
            <a:ext cx="346417" cy="517117"/>
          </a:xfrm>
          <a:prstGeom prst="bentConnector2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>
            <a:spLocks noChangeAspect="1"/>
          </p:cNvSpPr>
          <p:nvPr/>
        </p:nvSpPr>
        <p:spPr>
          <a:xfrm>
            <a:off x="4296760" y="3550711"/>
            <a:ext cx="216000" cy="2160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④</a:t>
            </a:r>
          </a:p>
        </p:txBody>
      </p:sp>
      <p:sp>
        <p:nvSpPr>
          <p:cNvPr id="56" name="正方形/長方形 55"/>
          <p:cNvSpPr>
            <a:spLocks noChangeAspect="1"/>
          </p:cNvSpPr>
          <p:nvPr/>
        </p:nvSpPr>
        <p:spPr>
          <a:xfrm>
            <a:off x="5433723" y="2925594"/>
            <a:ext cx="216000" cy="2160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⑤</a:t>
            </a:r>
            <a:endParaRPr kumimoji="1" lang="ja-JP" altLang="en-US" sz="1000" b="1" dirty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7" name="正方形/長方形 56"/>
          <p:cNvSpPr>
            <a:spLocks noChangeAspect="1"/>
          </p:cNvSpPr>
          <p:nvPr/>
        </p:nvSpPr>
        <p:spPr>
          <a:xfrm>
            <a:off x="2283250" y="3391118"/>
            <a:ext cx="216000" cy="2160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⑥</a:t>
            </a:r>
            <a:endParaRPr kumimoji="1" lang="ja-JP" altLang="en-US" sz="1000" b="1" dirty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cxnSp>
        <p:nvCxnSpPr>
          <p:cNvPr id="72" name="カギ線コネクタ 71"/>
          <p:cNvCxnSpPr>
            <a:stCxn id="57" idx="0"/>
            <a:endCxn id="55" idx="3"/>
          </p:cNvCxnSpPr>
          <p:nvPr/>
        </p:nvCxnSpPr>
        <p:spPr>
          <a:xfrm rot="16200000" flipH="1">
            <a:off x="3318208" y="2464159"/>
            <a:ext cx="267593" cy="2121510"/>
          </a:xfrm>
          <a:prstGeom prst="bentConnector4">
            <a:avLst>
              <a:gd name="adj1" fmla="val -35595"/>
              <a:gd name="adj2" fmla="val 10401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59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9795"/>
              </p:ext>
            </p:extLst>
          </p:nvPr>
        </p:nvGraphicFramePr>
        <p:xfrm>
          <a:off x="141728" y="145974"/>
          <a:ext cx="9622544" cy="656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663">
                  <a:extLst>
                    <a:ext uri="{9D8B030D-6E8A-4147-A177-3AD203B41FA5}">
                      <a16:colId xmlns:a16="http://schemas.microsoft.com/office/drawing/2014/main" val="2080063604"/>
                    </a:ext>
                  </a:extLst>
                </a:gridCol>
                <a:gridCol w="3756609">
                  <a:extLst>
                    <a:ext uri="{9D8B030D-6E8A-4147-A177-3AD203B41FA5}">
                      <a16:colId xmlns:a16="http://schemas.microsoft.com/office/drawing/2014/main" val="3985804595"/>
                    </a:ext>
                  </a:extLst>
                </a:gridCol>
                <a:gridCol w="1608411">
                  <a:extLst>
                    <a:ext uri="{9D8B030D-6E8A-4147-A177-3AD203B41FA5}">
                      <a16:colId xmlns:a16="http://schemas.microsoft.com/office/drawing/2014/main" val="2005735014"/>
                    </a:ext>
                  </a:extLst>
                </a:gridCol>
                <a:gridCol w="3202861">
                  <a:extLst>
                    <a:ext uri="{9D8B030D-6E8A-4147-A177-3AD203B41FA5}">
                      <a16:colId xmlns:a16="http://schemas.microsoft.com/office/drawing/2014/main" val="3831501588"/>
                    </a:ext>
                  </a:extLst>
                </a:gridCol>
              </a:tblGrid>
              <a:tr h="5990084">
                <a:tc gridSpan="4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54497"/>
                  </a:ext>
                </a:extLst>
              </a:tr>
              <a:tr h="28798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砂川市</a:t>
                      </a:r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/>
                        <a:t>業務名：砂川市立保育所ＩＣＴ導入事業（</a:t>
                      </a:r>
                      <a:r>
                        <a:rPr kumimoji="1" lang="en-US" altLang="ja-JP" sz="1000" dirty="0" smtClean="0"/>
                        <a:t>Wi-Fi</a:t>
                      </a:r>
                      <a:r>
                        <a:rPr kumimoji="1" lang="ja-JP" altLang="en-US" sz="1000" dirty="0" smtClean="0"/>
                        <a:t>設置委託）</a:t>
                      </a:r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dirty="0" smtClean="0"/>
                        <a:t>図面番号</a:t>
                      </a:r>
                      <a:endParaRPr kumimoji="1" lang="en-US" altLang="ja-JP" sz="10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dirty="0" smtClean="0"/>
                        <a:t>02</a:t>
                      </a:r>
                      <a:endParaRPr kumimoji="1" lang="ja-JP" altLang="en-US" sz="1000" dirty="0"/>
                    </a:p>
                  </a:txBody>
                  <a:tcPr marL="74295" marR="74295" marT="37148" marB="3714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dirty="0" smtClean="0"/>
                        <a:t>図面名称</a:t>
                      </a:r>
                      <a:endParaRPr kumimoji="1" lang="en-US" altLang="ja-JP" sz="10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dirty="0" smtClean="0"/>
                        <a:t>砂川市立さくら保育園</a:t>
                      </a:r>
                      <a:endParaRPr kumimoji="1" lang="ja-JP" altLang="en-US" sz="1000" dirty="0"/>
                    </a:p>
                  </a:txBody>
                  <a:tcPr marL="74295" marR="74295" marT="37148" marB="3714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770429"/>
                  </a:ext>
                </a:extLst>
              </a:tr>
              <a:tr h="2879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/>
                        <a:t>場　所：さくら保育園（砂川市西</a:t>
                      </a:r>
                      <a:r>
                        <a:rPr kumimoji="1" lang="en-US" altLang="ja-JP" sz="1000" dirty="0" smtClean="0"/>
                        <a:t>5</a:t>
                      </a:r>
                      <a:r>
                        <a:rPr kumimoji="1" lang="ja-JP" altLang="en-US" sz="1000" dirty="0" smtClean="0"/>
                        <a:t>条北</a:t>
                      </a:r>
                      <a:r>
                        <a:rPr kumimoji="1" lang="en-US" altLang="ja-JP" sz="1000" dirty="0" smtClean="0"/>
                        <a:t>14</a:t>
                      </a:r>
                      <a:r>
                        <a:rPr kumimoji="1" lang="ja-JP" altLang="en-US" sz="1000" dirty="0" smtClean="0"/>
                        <a:t>丁目</a:t>
                      </a:r>
                      <a:r>
                        <a:rPr kumimoji="1" lang="en-US" altLang="ja-JP" sz="1000" dirty="0" smtClean="0"/>
                        <a:t>29</a:t>
                      </a:r>
                      <a:r>
                        <a:rPr kumimoji="1" lang="ja-JP" altLang="en-US" sz="1000" dirty="0" smtClean="0"/>
                        <a:t>番地</a:t>
                      </a:r>
                      <a:r>
                        <a:rPr kumimoji="1" lang="en-US" altLang="ja-JP" sz="1000" dirty="0" smtClean="0"/>
                        <a:t>3</a:t>
                      </a:r>
                      <a:r>
                        <a:rPr kumimoji="1" lang="ja-JP" altLang="en-US" sz="1000" dirty="0" smtClean="0"/>
                        <a:t>）</a:t>
                      </a:r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6888"/>
                  </a:ext>
                </a:extLst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7" y="319469"/>
            <a:ext cx="6452895" cy="5658421"/>
          </a:xfrm>
          <a:prstGeom prst="rect">
            <a:avLst/>
          </a:prstGeom>
        </p:spPr>
      </p:pic>
      <p:sp>
        <p:nvSpPr>
          <p:cNvPr id="51" name="フリーフォーム 50"/>
          <p:cNvSpPr/>
          <p:nvPr/>
        </p:nvSpPr>
        <p:spPr>
          <a:xfrm>
            <a:off x="2191322" y="516680"/>
            <a:ext cx="3648076" cy="4592806"/>
          </a:xfrm>
          <a:custGeom>
            <a:avLst/>
            <a:gdLst>
              <a:gd name="connsiteX0" fmla="*/ 1439292 w 3648076"/>
              <a:gd name="connsiteY0" fmla="*/ 0 h 4592806"/>
              <a:gd name="connsiteX1" fmla="*/ 3648076 w 3648076"/>
              <a:gd name="connsiteY1" fmla="*/ 0 h 4592806"/>
              <a:gd name="connsiteX2" fmla="*/ 3648076 w 3648076"/>
              <a:gd name="connsiteY2" fmla="*/ 1622571 h 4592806"/>
              <a:gd name="connsiteX3" fmla="*/ 2552701 w 3648076"/>
              <a:gd name="connsiteY3" fmla="*/ 1622571 h 4592806"/>
              <a:gd name="connsiteX4" fmla="*/ 2552701 w 3648076"/>
              <a:gd name="connsiteY4" fmla="*/ 2158317 h 4592806"/>
              <a:gd name="connsiteX5" fmla="*/ 3648075 w 3648076"/>
              <a:gd name="connsiteY5" fmla="*/ 2158317 h 4592806"/>
              <a:gd name="connsiteX6" fmla="*/ 3648075 w 3648076"/>
              <a:gd name="connsiteY6" fmla="*/ 4592806 h 4592806"/>
              <a:gd name="connsiteX7" fmla="*/ 2552702 w 3648076"/>
              <a:gd name="connsiteY7" fmla="*/ 4592806 h 4592806"/>
              <a:gd name="connsiteX8" fmla="*/ 2430110 w 3648076"/>
              <a:gd name="connsiteY8" fmla="*/ 4592806 h 4592806"/>
              <a:gd name="connsiteX9" fmla="*/ 1473230 w 3648076"/>
              <a:gd name="connsiteY9" fmla="*/ 4592806 h 4592806"/>
              <a:gd name="connsiteX10" fmla="*/ 1473230 w 3648076"/>
              <a:gd name="connsiteY10" fmla="*/ 2919875 h 4592806"/>
              <a:gd name="connsiteX11" fmla="*/ 586126 w 3648076"/>
              <a:gd name="connsiteY11" fmla="*/ 2919875 h 4592806"/>
              <a:gd name="connsiteX12" fmla="*/ 586126 w 3648076"/>
              <a:gd name="connsiteY12" fmla="*/ 2575072 h 4592806"/>
              <a:gd name="connsiteX13" fmla="*/ 0 w 3648076"/>
              <a:gd name="connsiteY13" fmla="*/ 2575072 h 4592806"/>
              <a:gd name="connsiteX14" fmla="*/ 0 w 3648076"/>
              <a:gd name="connsiteY14" fmla="*/ 1555896 h 4592806"/>
              <a:gd name="connsiteX15" fmla="*/ 0 w 3648076"/>
              <a:gd name="connsiteY15" fmla="*/ 1471848 h 4592806"/>
              <a:gd name="connsiteX16" fmla="*/ 0 w 3648076"/>
              <a:gd name="connsiteY16" fmla="*/ 479571 h 4592806"/>
              <a:gd name="connsiteX17" fmla="*/ 671891 w 3648076"/>
              <a:gd name="connsiteY17" fmla="*/ 479571 h 4592806"/>
              <a:gd name="connsiteX18" fmla="*/ 671891 w 3648076"/>
              <a:gd name="connsiteY18" fmla="*/ 1471848 h 4592806"/>
              <a:gd name="connsiteX19" fmla="*/ 1439292 w 3648076"/>
              <a:gd name="connsiteY19" fmla="*/ 1471848 h 45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8076" h="4592806">
                <a:moveTo>
                  <a:pt x="1439292" y="0"/>
                </a:moveTo>
                <a:lnTo>
                  <a:pt x="3648076" y="0"/>
                </a:lnTo>
                <a:lnTo>
                  <a:pt x="3648076" y="1622571"/>
                </a:lnTo>
                <a:lnTo>
                  <a:pt x="2552701" y="1622571"/>
                </a:lnTo>
                <a:lnTo>
                  <a:pt x="2552701" y="2158317"/>
                </a:lnTo>
                <a:lnTo>
                  <a:pt x="3648075" y="2158317"/>
                </a:lnTo>
                <a:lnTo>
                  <a:pt x="3648075" y="4592806"/>
                </a:lnTo>
                <a:lnTo>
                  <a:pt x="2552702" y="4592806"/>
                </a:lnTo>
                <a:lnTo>
                  <a:pt x="2430110" y="4592806"/>
                </a:lnTo>
                <a:lnTo>
                  <a:pt x="1473230" y="4592806"/>
                </a:lnTo>
                <a:lnTo>
                  <a:pt x="1473230" y="2919875"/>
                </a:lnTo>
                <a:lnTo>
                  <a:pt x="586126" y="2919875"/>
                </a:lnTo>
                <a:lnTo>
                  <a:pt x="586126" y="2575072"/>
                </a:lnTo>
                <a:lnTo>
                  <a:pt x="0" y="2575072"/>
                </a:lnTo>
                <a:lnTo>
                  <a:pt x="0" y="1555896"/>
                </a:lnTo>
                <a:lnTo>
                  <a:pt x="0" y="1471848"/>
                </a:lnTo>
                <a:lnTo>
                  <a:pt x="0" y="479571"/>
                </a:lnTo>
                <a:lnTo>
                  <a:pt x="671891" y="479571"/>
                </a:lnTo>
                <a:lnTo>
                  <a:pt x="671891" y="1471848"/>
                </a:lnTo>
                <a:lnTo>
                  <a:pt x="1439292" y="1471848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6396933" y="2303192"/>
            <a:ext cx="1799795" cy="322387"/>
          </a:xfrm>
          <a:prstGeom prst="rect">
            <a:avLst/>
          </a:prstGeom>
          <a:solidFill>
            <a:srgbClr val="FFC000">
              <a:alpha val="29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無線を届ける領域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>
            <a:stCxn id="19" idx="2"/>
            <a:endCxn id="20" idx="0"/>
          </p:cNvCxnSpPr>
          <p:nvPr/>
        </p:nvCxnSpPr>
        <p:spPr>
          <a:xfrm>
            <a:off x="2542621" y="1689026"/>
            <a:ext cx="0" cy="126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139405" y="2383154"/>
            <a:ext cx="342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1" idx="3"/>
          </p:cNvCxnSpPr>
          <p:nvPr/>
        </p:nvCxnSpPr>
        <p:spPr>
          <a:xfrm>
            <a:off x="2856033" y="2195192"/>
            <a:ext cx="763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>
            <a:spLocks noChangeAspect="1"/>
          </p:cNvSpPr>
          <p:nvPr/>
        </p:nvSpPr>
        <p:spPr>
          <a:xfrm>
            <a:off x="2434621" y="1473026"/>
            <a:ext cx="216000" cy="21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①</a:t>
            </a:r>
            <a:endParaRPr kumimoji="1" lang="ja-JP" altLang="en-US" sz="1000" b="1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0" name="正方形/長方形 19"/>
          <p:cNvSpPr>
            <a:spLocks noChangeAspect="1"/>
          </p:cNvSpPr>
          <p:nvPr/>
        </p:nvSpPr>
        <p:spPr>
          <a:xfrm>
            <a:off x="2434621" y="1815026"/>
            <a:ext cx="216000" cy="216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②</a:t>
            </a:r>
          </a:p>
        </p:txBody>
      </p:sp>
      <p:sp>
        <p:nvSpPr>
          <p:cNvPr id="21" name="正方形/長方形 20"/>
          <p:cNvSpPr>
            <a:spLocks noChangeAspect="1"/>
          </p:cNvSpPr>
          <p:nvPr/>
        </p:nvSpPr>
        <p:spPr>
          <a:xfrm>
            <a:off x="2640033" y="2087192"/>
            <a:ext cx="216000" cy="21600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③</a:t>
            </a:r>
            <a:endParaRPr kumimoji="1" lang="ja-JP" altLang="en-US" sz="1000" b="1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cxnSp>
        <p:nvCxnSpPr>
          <p:cNvPr id="31" name="カギ線コネクタ 30"/>
          <p:cNvCxnSpPr>
            <a:stCxn id="21" idx="2"/>
            <a:endCxn id="33" idx="1"/>
          </p:cNvCxnSpPr>
          <p:nvPr/>
        </p:nvCxnSpPr>
        <p:spPr>
          <a:xfrm rot="16200000" flipH="1">
            <a:off x="2924742" y="2126482"/>
            <a:ext cx="108000" cy="461419"/>
          </a:xfrm>
          <a:prstGeom prst="bentConnector2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>
            <a:spLocks noChangeAspect="1"/>
          </p:cNvSpPr>
          <p:nvPr/>
        </p:nvSpPr>
        <p:spPr>
          <a:xfrm>
            <a:off x="3209452" y="2303192"/>
            <a:ext cx="216000" cy="2160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④</a:t>
            </a:r>
          </a:p>
        </p:txBody>
      </p:sp>
      <p:cxnSp>
        <p:nvCxnSpPr>
          <p:cNvPr id="39" name="カギ線コネクタ 38"/>
          <p:cNvCxnSpPr>
            <a:stCxn id="20" idx="2"/>
            <a:endCxn id="21" idx="1"/>
          </p:cNvCxnSpPr>
          <p:nvPr/>
        </p:nvCxnSpPr>
        <p:spPr>
          <a:xfrm rot="16200000" flipH="1">
            <a:off x="2509244" y="2064403"/>
            <a:ext cx="164166" cy="97412"/>
          </a:xfrm>
          <a:prstGeom prst="bentConnector2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>
            <a:spLocks noChangeAspect="1"/>
          </p:cNvSpPr>
          <p:nvPr/>
        </p:nvSpPr>
        <p:spPr>
          <a:xfrm>
            <a:off x="3668280" y="1612541"/>
            <a:ext cx="216000" cy="2160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⑤</a:t>
            </a:r>
            <a:endParaRPr kumimoji="1" lang="ja-JP" altLang="en-US" sz="1000" b="1" dirty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0" name="正方形/長方形 49"/>
          <p:cNvSpPr>
            <a:spLocks noChangeAspect="1"/>
          </p:cNvSpPr>
          <p:nvPr/>
        </p:nvSpPr>
        <p:spPr>
          <a:xfrm>
            <a:off x="3668280" y="3473400"/>
            <a:ext cx="216000" cy="2160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⑥</a:t>
            </a:r>
            <a:endParaRPr kumimoji="1" lang="ja-JP" altLang="en-US" sz="1000" b="1" dirty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cxnSp>
        <p:nvCxnSpPr>
          <p:cNvPr id="52" name="カギ線コネクタ 51"/>
          <p:cNvCxnSpPr>
            <a:stCxn id="50" idx="1"/>
            <a:endCxn id="46" idx="1"/>
          </p:cNvCxnSpPr>
          <p:nvPr/>
        </p:nvCxnSpPr>
        <p:spPr>
          <a:xfrm rot="10800000">
            <a:off x="3668280" y="1720542"/>
            <a:ext cx="12700" cy="1860859"/>
          </a:xfrm>
          <a:prstGeom prst="bentConnector3">
            <a:avLst>
              <a:gd name="adj1" fmla="val 5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表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37856"/>
              </p:ext>
            </p:extLst>
          </p:nvPr>
        </p:nvGraphicFramePr>
        <p:xfrm>
          <a:off x="6396933" y="2933400"/>
          <a:ext cx="2879999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53">
                  <a:extLst>
                    <a:ext uri="{9D8B030D-6E8A-4147-A177-3AD203B41FA5}">
                      <a16:colId xmlns:a16="http://schemas.microsoft.com/office/drawing/2014/main" val="1998645221"/>
                    </a:ext>
                  </a:extLst>
                </a:gridCol>
                <a:gridCol w="822482">
                  <a:extLst>
                    <a:ext uri="{9D8B030D-6E8A-4147-A177-3AD203B41FA5}">
                      <a16:colId xmlns:a16="http://schemas.microsoft.com/office/drawing/2014/main" val="442704141"/>
                    </a:ext>
                  </a:extLst>
                </a:gridCol>
                <a:gridCol w="822482">
                  <a:extLst>
                    <a:ext uri="{9D8B030D-6E8A-4147-A177-3AD203B41FA5}">
                      <a16:colId xmlns:a16="http://schemas.microsoft.com/office/drawing/2014/main" val="2468806284"/>
                    </a:ext>
                  </a:extLst>
                </a:gridCol>
                <a:gridCol w="822482">
                  <a:extLst>
                    <a:ext uri="{9D8B030D-6E8A-4147-A177-3AD203B41FA5}">
                      <a16:colId xmlns:a16="http://schemas.microsoft.com/office/drawing/2014/main" val="32809545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機器名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調達対象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給電方法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13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①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ONU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×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（既設）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コンセント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509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②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ルータ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コンセント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74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③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スイッチ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コンセント</a:t>
                      </a:r>
                      <a:endParaRPr kumimoji="1" lang="en-US" altLang="ja-JP" sz="800" b="1" dirty="0" smtClean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2959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④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無線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AP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237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⑤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無線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AP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23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⑥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無線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AP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2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89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76428"/>
              </p:ext>
            </p:extLst>
          </p:nvPr>
        </p:nvGraphicFramePr>
        <p:xfrm>
          <a:off x="141728" y="145974"/>
          <a:ext cx="9622544" cy="656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663">
                  <a:extLst>
                    <a:ext uri="{9D8B030D-6E8A-4147-A177-3AD203B41FA5}">
                      <a16:colId xmlns:a16="http://schemas.microsoft.com/office/drawing/2014/main" val="2080063604"/>
                    </a:ext>
                  </a:extLst>
                </a:gridCol>
                <a:gridCol w="3756609">
                  <a:extLst>
                    <a:ext uri="{9D8B030D-6E8A-4147-A177-3AD203B41FA5}">
                      <a16:colId xmlns:a16="http://schemas.microsoft.com/office/drawing/2014/main" val="3985804595"/>
                    </a:ext>
                  </a:extLst>
                </a:gridCol>
                <a:gridCol w="1608411">
                  <a:extLst>
                    <a:ext uri="{9D8B030D-6E8A-4147-A177-3AD203B41FA5}">
                      <a16:colId xmlns:a16="http://schemas.microsoft.com/office/drawing/2014/main" val="2005735014"/>
                    </a:ext>
                  </a:extLst>
                </a:gridCol>
                <a:gridCol w="3202861">
                  <a:extLst>
                    <a:ext uri="{9D8B030D-6E8A-4147-A177-3AD203B41FA5}">
                      <a16:colId xmlns:a16="http://schemas.microsoft.com/office/drawing/2014/main" val="3831501588"/>
                    </a:ext>
                  </a:extLst>
                </a:gridCol>
              </a:tblGrid>
              <a:tr h="5990084">
                <a:tc gridSpan="4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54497"/>
                  </a:ext>
                </a:extLst>
              </a:tr>
              <a:tr h="28798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砂川市</a:t>
                      </a:r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/>
                        <a:t>業務名：砂川市立保育所ＩＣＴ導入事業（</a:t>
                      </a:r>
                      <a:r>
                        <a:rPr kumimoji="1" lang="en-US" altLang="ja-JP" sz="1000" dirty="0" smtClean="0"/>
                        <a:t>Wi-Fi</a:t>
                      </a:r>
                      <a:r>
                        <a:rPr kumimoji="1" lang="ja-JP" altLang="en-US" sz="1000" dirty="0" smtClean="0"/>
                        <a:t>設置委託）</a:t>
                      </a:r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dirty="0" smtClean="0"/>
                        <a:t>図面番号</a:t>
                      </a:r>
                      <a:endParaRPr kumimoji="1" lang="en-US" altLang="ja-JP" sz="10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10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dirty="0" smtClean="0"/>
                        <a:t>03</a:t>
                      </a:r>
                      <a:endParaRPr kumimoji="1" lang="ja-JP" altLang="en-US" sz="10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dirty="0" smtClean="0"/>
                        <a:t>図面名称</a:t>
                      </a:r>
                      <a:endParaRPr kumimoji="1" lang="en-US" altLang="ja-JP" sz="10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dirty="0" smtClean="0"/>
                        <a:t>砂川市立空知太保育所</a:t>
                      </a:r>
                      <a:endParaRPr kumimoji="1" lang="ja-JP" altLang="en-US" sz="10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770429"/>
                  </a:ext>
                </a:extLst>
              </a:tr>
              <a:tr h="2879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/>
                        <a:t>場　所：</a:t>
                      </a:r>
                      <a:r>
                        <a:rPr lang="ja-JP" altLang="ja-JP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空知太保育所</a:t>
                      </a:r>
                      <a:r>
                        <a:rPr lang="ja-JP" altLang="en-US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ja-JP" altLang="ja-JP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砂川市空知太東</a:t>
                      </a:r>
                      <a:r>
                        <a:rPr lang="en-US" altLang="ja-JP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ja-JP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条</a:t>
                      </a:r>
                      <a:r>
                        <a:rPr lang="en-US" altLang="ja-JP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ja-JP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丁目</a:t>
                      </a:r>
                      <a:r>
                        <a:rPr lang="en-US" altLang="ja-JP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altLang="ja-JP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番</a:t>
                      </a:r>
                      <a:r>
                        <a:rPr lang="en-US" altLang="ja-JP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ja-JP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号</a:t>
                      </a:r>
                      <a:r>
                        <a:rPr lang="ja-JP" altLang="en-US" sz="1000" dirty="0" smtClean="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6888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9" y="168834"/>
            <a:ext cx="5869750" cy="5923356"/>
          </a:xfrm>
          <a:prstGeom prst="rect">
            <a:avLst/>
          </a:prstGeom>
        </p:spPr>
      </p:pic>
      <p:sp>
        <p:nvSpPr>
          <p:cNvPr id="19" name="フリーフォーム 18"/>
          <p:cNvSpPr/>
          <p:nvPr/>
        </p:nvSpPr>
        <p:spPr>
          <a:xfrm>
            <a:off x="2195679" y="1214351"/>
            <a:ext cx="3187850" cy="3369079"/>
          </a:xfrm>
          <a:custGeom>
            <a:avLst/>
            <a:gdLst>
              <a:gd name="connsiteX0" fmla="*/ 387501 w 3187850"/>
              <a:gd name="connsiteY0" fmla="*/ 1265960 h 3369079"/>
              <a:gd name="connsiteX1" fmla="*/ 387501 w 3187850"/>
              <a:gd name="connsiteY1" fmla="*/ 2248938 h 3369079"/>
              <a:gd name="connsiteX2" fmla="*/ 901852 w 3187850"/>
              <a:gd name="connsiteY2" fmla="*/ 2248938 h 3369079"/>
              <a:gd name="connsiteX3" fmla="*/ 901852 w 3187850"/>
              <a:gd name="connsiteY3" fmla="*/ 1265960 h 3369079"/>
              <a:gd name="connsiteX4" fmla="*/ 1776246 w 3187850"/>
              <a:gd name="connsiteY4" fmla="*/ 0 h 3369079"/>
              <a:gd name="connsiteX5" fmla="*/ 3187850 w 3187850"/>
              <a:gd name="connsiteY5" fmla="*/ 0 h 3369079"/>
              <a:gd name="connsiteX6" fmla="*/ 3187850 w 3187850"/>
              <a:gd name="connsiteY6" fmla="*/ 865503 h 3369079"/>
              <a:gd name="connsiteX7" fmla="*/ 2639212 w 3187850"/>
              <a:gd name="connsiteY7" fmla="*/ 865503 h 3369079"/>
              <a:gd name="connsiteX8" fmla="*/ 2639212 w 3187850"/>
              <a:gd name="connsiteY8" fmla="*/ 2248938 h 3369079"/>
              <a:gd name="connsiteX9" fmla="*/ 3187850 w 3187850"/>
              <a:gd name="connsiteY9" fmla="*/ 2248938 h 3369079"/>
              <a:gd name="connsiteX10" fmla="*/ 3187850 w 3187850"/>
              <a:gd name="connsiteY10" fmla="*/ 3369079 h 3369079"/>
              <a:gd name="connsiteX11" fmla="*/ 193750 w 3187850"/>
              <a:gd name="connsiteY11" fmla="*/ 3369079 h 3369079"/>
              <a:gd name="connsiteX12" fmla="*/ 193750 w 3187850"/>
              <a:gd name="connsiteY12" fmla="*/ 2270008 h 3369079"/>
              <a:gd name="connsiteX13" fmla="*/ 0 w 3187850"/>
              <a:gd name="connsiteY13" fmla="*/ 2270008 h 3369079"/>
              <a:gd name="connsiteX14" fmla="*/ 0 w 3187850"/>
              <a:gd name="connsiteY14" fmla="*/ 1265960 h 3369079"/>
              <a:gd name="connsiteX15" fmla="*/ 0 w 3187850"/>
              <a:gd name="connsiteY15" fmla="*/ 1221871 h 3369079"/>
              <a:gd name="connsiteX16" fmla="*/ 0 w 3187850"/>
              <a:gd name="connsiteY16" fmla="*/ 876931 h 3369079"/>
              <a:gd name="connsiteX17" fmla="*/ 0 w 3187850"/>
              <a:gd name="connsiteY17" fmla="*/ 843050 h 3369079"/>
              <a:gd name="connsiteX18" fmla="*/ 0 w 3187850"/>
              <a:gd name="connsiteY18" fmla="*/ 281016 h 3369079"/>
              <a:gd name="connsiteX19" fmla="*/ 1210461 w 3187850"/>
              <a:gd name="connsiteY19" fmla="*/ 281016 h 3369079"/>
              <a:gd name="connsiteX20" fmla="*/ 1210461 w 3187850"/>
              <a:gd name="connsiteY20" fmla="*/ 844434 h 3369079"/>
              <a:gd name="connsiteX21" fmla="*/ 1776246 w 3187850"/>
              <a:gd name="connsiteY21" fmla="*/ 844434 h 33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7850" h="3369079">
                <a:moveTo>
                  <a:pt x="387501" y="1265960"/>
                </a:moveTo>
                <a:lnTo>
                  <a:pt x="387501" y="2248938"/>
                </a:lnTo>
                <a:lnTo>
                  <a:pt x="901852" y="2248938"/>
                </a:lnTo>
                <a:lnTo>
                  <a:pt x="901852" y="1265960"/>
                </a:lnTo>
                <a:close/>
                <a:moveTo>
                  <a:pt x="1776246" y="0"/>
                </a:moveTo>
                <a:lnTo>
                  <a:pt x="3187850" y="0"/>
                </a:lnTo>
                <a:lnTo>
                  <a:pt x="3187850" y="865503"/>
                </a:lnTo>
                <a:lnTo>
                  <a:pt x="2639212" y="865503"/>
                </a:lnTo>
                <a:lnTo>
                  <a:pt x="2639212" y="2248938"/>
                </a:lnTo>
                <a:lnTo>
                  <a:pt x="3187850" y="2248938"/>
                </a:lnTo>
                <a:lnTo>
                  <a:pt x="3187850" y="3369079"/>
                </a:lnTo>
                <a:lnTo>
                  <a:pt x="193750" y="3369079"/>
                </a:lnTo>
                <a:lnTo>
                  <a:pt x="193750" y="2270008"/>
                </a:lnTo>
                <a:lnTo>
                  <a:pt x="0" y="2270008"/>
                </a:lnTo>
                <a:lnTo>
                  <a:pt x="0" y="1265960"/>
                </a:lnTo>
                <a:lnTo>
                  <a:pt x="0" y="1221871"/>
                </a:lnTo>
                <a:lnTo>
                  <a:pt x="0" y="876931"/>
                </a:lnTo>
                <a:lnTo>
                  <a:pt x="0" y="843050"/>
                </a:lnTo>
                <a:lnTo>
                  <a:pt x="0" y="281016"/>
                </a:lnTo>
                <a:lnTo>
                  <a:pt x="1210461" y="281016"/>
                </a:lnTo>
                <a:lnTo>
                  <a:pt x="1210461" y="844434"/>
                </a:lnTo>
                <a:lnTo>
                  <a:pt x="1776246" y="844434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351910" y="2866309"/>
            <a:ext cx="1799795" cy="322387"/>
          </a:xfrm>
          <a:prstGeom prst="rect">
            <a:avLst/>
          </a:prstGeom>
          <a:solidFill>
            <a:srgbClr val="FFC000">
              <a:alpha val="3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無線を届ける領域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>
            <a:endCxn id="18" idx="1"/>
          </p:cNvCxnSpPr>
          <p:nvPr/>
        </p:nvCxnSpPr>
        <p:spPr>
          <a:xfrm>
            <a:off x="2488756" y="1859545"/>
            <a:ext cx="770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22" idx="3"/>
            <a:endCxn id="30" idx="1"/>
          </p:cNvCxnSpPr>
          <p:nvPr/>
        </p:nvCxnSpPr>
        <p:spPr>
          <a:xfrm>
            <a:off x="2781833" y="2183689"/>
            <a:ext cx="6612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129875" y="2183400"/>
            <a:ext cx="675" cy="1283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110443" y="3446891"/>
            <a:ext cx="540013" cy="35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endCxn id="41" idx="0"/>
          </p:cNvCxnSpPr>
          <p:nvPr/>
        </p:nvCxnSpPr>
        <p:spPr>
          <a:xfrm flipH="1">
            <a:off x="3630884" y="3457575"/>
            <a:ext cx="522" cy="5751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>
            <a:spLocks noChangeAspect="1"/>
          </p:cNvSpPr>
          <p:nvPr/>
        </p:nvSpPr>
        <p:spPr>
          <a:xfrm>
            <a:off x="2272756" y="1751545"/>
            <a:ext cx="216000" cy="21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①</a:t>
            </a:r>
            <a:endParaRPr kumimoji="1" lang="ja-JP" altLang="en-US" sz="1000" b="1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8" name="正方形/長方形 17"/>
          <p:cNvSpPr>
            <a:spLocks noChangeAspect="1"/>
          </p:cNvSpPr>
          <p:nvPr/>
        </p:nvSpPr>
        <p:spPr>
          <a:xfrm>
            <a:off x="2565833" y="1751545"/>
            <a:ext cx="216000" cy="216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②</a:t>
            </a:r>
          </a:p>
        </p:txBody>
      </p:sp>
      <p:sp>
        <p:nvSpPr>
          <p:cNvPr id="22" name="正方形/長方形 21"/>
          <p:cNvSpPr>
            <a:spLocks noChangeAspect="1"/>
          </p:cNvSpPr>
          <p:nvPr/>
        </p:nvSpPr>
        <p:spPr>
          <a:xfrm>
            <a:off x="2565833" y="2075689"/>
            <a:ext cx="216000" cy="21600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③</a:t>
            </a:r>
            <a:endParaRPr kumimoji="1" lang="ja-JP" altLang="en-US" sz="1000" b="1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cxnSp>
        <p:nvCxnSpPr>
          <p:cNvPr id="26" name="直線コネクタ 25"/>
          <p:cNvCxnSpPr>
            <a:stCxn id="18" idx="2"/>
            <a:endCxn id="22" idx="0"/>
          </p:cNvCxnSpPr>
          <p:nvPr/>
        </p:nvCxnSpPr>
        <p:spPr>
          <a:xfrm>
            <a:off x="2673833" y="1967545"/>
            <a:ext cx="0" cy="108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>
            <a:spLocks noChangeAspect="1"/>
          </p:cNvSpPr>
          <p:nvPr/>
        </p:nvSpPr>
        <p:spPr>
          <a:xfrm>
            <a:off x="3443123" y="2075689"/>
            <a:ext cx="216000" cy="2160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④</a:t>
            </a:r>
          </a:p>
        </p:txBody>
      </p:sp>
      <p:sp>
        <p:nvSpPr>
          <p:cNvPr id="41" name="正方形/長方形 40"/>
          <p:cNvSpPr>
            <a:spLocks noChangeAspect="1"/>
          </p:cNvSpPr>
          <p:nvPr/>
        </p:nvSpPr>
        <p:spPr>
          <a:xfrm>
            <a:off x="3522884" y="3515086"/>
            <a:ext cx="216000" cy="2160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⑤</a:t>
            </a:r>
            <a:endParaRPr kumimoji="1" lang="ja-JP" altLang="en-US" sz="1000" b="1" dirty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graphicFrame>
        <p:nvGraphicFramePr>
          <p:cNvPr id="50" name="表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39816"/>
              </p:ext>
            </p:extLst>
          </p:nvPr>
        </p:nvGraphicFramePr>
        <p:xfrm>
          <a:off x="6351910" y="3515086"/>
          <a:ext cx="2879999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53">
                  <a:extLst>
                    <a:ext uri="{9D8B030D-6E8A-4147-A177-3AD203B41FA5}">
                      <a16:colId xmlns:a16="http://schemas.microsoft.com/office/drawing/2014/main" val="1998645221"/>
                    </a:ext>
                  </a:extLst>
                </a:gridCol>
                <a:gridCol w="822482">
                  <a:extLst>
                    <a:ext uri="{9D8B030D-6E8A-4147-A177-3AD203B41FA5}">
                      <a16:colId xmlns:a16="http://schemas.microsoft.com/office/drawing/2014/main" val="442704141"/>
                    </a:ext>
                  </a:extLst>
                </a:gridCol>
                <a:gridCol w="822482">
                  <a:extLst>
                    <a:ext uri="{9D8B030D-6E8A-4147-A177-3AD203B41FA5}">
                      <a16:colId xmlns:a16="http://schemas.microsoft.com/office/drawing/2014/main" val="2468806284"/>
                    </a:ext>
                  </a:extLst>
                </a:gridCol>
                <a:gridCol w="822482">
                  <a:extLst>
                    <a:ext uri="{9D8B030D-6E8A-4147-A177-3AD203B41FA5}">
                      <a16:colId xmlns:a16="http://schemas.microsoft.com/office/drawing/2014/main" val="32809545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機器名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調達対象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給電方法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13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①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ONU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×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（既設）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コンセント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509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②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ルータ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コンセント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74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③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スイッチ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コンセント</a:t>
                      </a:r>
                      <a:endParaRPr kumimoji="1" lang="en-US" altLang="ja-JP" sz="800" b="1" dirty="0" smtClean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2959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④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無線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AP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237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⑤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無線</a:t>
                      </a: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AP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○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 smtClean="0">
                          <a:solidFill>
                            <a:schemeClr val="tx1"/>
                          </a:solidFill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PoE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473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262</Words>
  <Application>Microsoft Office PowerPoint</Application>
  <PresentationFormat>A4 210 x 297 mm</PresentationFormat>
  <Paragraphs>124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HGP創英ﾌﾟﾚｾﾞﾝｽEB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36</cp:revision>
  <cp:lastPrinted>2023-07-10T04:17:47Z</cp:lastPrinted>
  <dcterms:created xsi:type="dcterms:W3CDTF">2023-07-04T06:07:55Z</dcterms:created>
  <dcterms:modified xsi:type="dcterms:W3CDTF">2023-07-11T02:52:29Z</dcterms:modified>
</cp:coreProperties>
</file>